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  <p:sldMasterId id="2147483673" r:id="rId5"/>
    <p:sldMasterId id="2147483674" r:id="rId6"/>
    <p:sldMasterId id="2147483675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</p:sldIdLst>
  <p:sldSz cy="5143500" cx="9144000"/>
  <p:notesSz cx="6858000" cy="9144000"/>
  <p:embeddedFontLst>
    <p:embeddedFont>
      <p:font typeface="Oswald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font" Target="fonts/Oswald-regular.fntdata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Oswald-bold.fntdata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61ee9756c0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g61ee9756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c9e95cad1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2c9e95cad1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c9e94acead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c9e94acead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c9e94acead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2c9e94acead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61ee9756c0_0_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4" name="Google Shape;624;g61ee9756c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c9e95cad1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2c9e95cad1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bef7d9c6f5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2bef7d9c6f5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61ee9756c0_0_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5" name="Google Shape;645;g61ee9756c0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c9e94acead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c9e94acead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61ee9756c0_0_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0" name="Google Shape;660;g61ee9756c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61ee9756c0_0_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g61ee9756c0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61ee9756c0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61ee9756c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61ee9756c0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g61ee9756c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61ee9756c0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1" name="Google Shape;541;g61ee9756c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61ee9756c0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0" name="Google Shape;550;g61ee9756c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61ee9756c0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g61ee9756c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bef7d9c6f5_8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g2bef7d9c6f5_8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bef7d9c6f5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2bef7d9c6f5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bef7d9c6f5_8_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0" name="Google Shape;590;g2bef7d9c6f5_8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 showMasterSp="0">
  <p:cSld name="TITLE_1"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/>
          <p:nvPr/>
        </p:nvSpPr>
        <p:spPr>
          <a:xfrm>
            <a:off x="-26775" y="2008375"/>
            <a:ext cx="9210650" cy="3172625"/>
          </a:xfrm>
          <a:custGeom>
            <a:rect b="b" l="l" r="r" t="t"/>
            <a:pathLst>
              <a:path extrusionOk="0" h="126905" w="368426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rgbClr val="00A1DF"/>
          </a:solidFill>
          <a:ln>
            <a:noFill/>
          </a:ln>
        </p:spPr>
      </p:sp>
      <p:sp>
        <p:nvSpPr>
          <p:cNvPr id="79" name="Google Shape;79;p14"/>
          <p:cNvSpPr/>
          <p:nvPr/>
        </p:nvSpPr>
        <p:spPr>
          <a:xfrm>
            <a:off x="-26775" y="2139700"/>
            <a:ext cx="9210650" cy="3041300"/>
          </a:xfrm>
          <a:custGeom>
            <a:rect b="b" l="l" r="r" t="t"/>
            <a:pathLst>
              <a:path extrusionOk="0" h="121652" w="368426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1F5B"/>
          </a:solidFill>
          <a:ln>
            <a:noFill/>
          </a:ln>
        </p:spPr>
      </p:sp>
      <p:grpSp>
        <p:nvGrpSpPr>
          <p:cNvPr id="80" name="Google Shape;80;p14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81" name="Google Shape;81;p14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82" name="Google Shape;82;p14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83" name="Google Shape;83;p14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84" name="Google Shape;84;p14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85" name="Google Shape;85;p14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" name="Google Shape;110;p14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 txBox="1"/>
          <p:nvPr>
            <p:ph type="ctrTitle"/>
          </p:nvPr>
        </p:nvSpPr>
        <p:spPr>
          <a:xfrm>
            <a:off x="841650" y="3258250"/>
            <a:ext cx="74544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114" name="Google Shape;114;p14"/>
          <p:cNvSpPr txBox="1"/>
          <p:nvPr>
            <p:ph idx="1" type="subTitle"/>
          </p:nvPr>
        </p:nvSpPr>
        <p:spPr>
          <a:xfrm>
            <a:off x="2651544" y="4036306"/>
            <a:ext cx="56445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/>
          <p:nvPr/>
        </p:nvSpPr>
        <p:spPr>
          <a:xfrm>
            <a:off x="-26775" y="2008375"/>
            <a:ext cx="9210650" cy="3172625"/>
          </a:xfrm>
          <a:custGeom>
            <a:rect b="b" l="l" r="r" t="t"/>
            <a:pathLst>
              <a:path extrusionOk="0" h="126905" w="368426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rgbClr val="00A1DF"/>
          </a:solidFill>
          <a:ln>
            <a:noFill/>
          </a:ln>
        </p:spPr>
      </p:sp>
      <p:sp>
        <p:nvSpPr>
          <p:cNvPr id="144" name="Google Shape;144;p16"/>
          <p:cNvSpPr/>
          <p:nvPr/>
        </p:nvSpPr>
        <p:spPr>
          <a:xfrm>
            <a:off x="-26775" y="2139700"/>
            <a:ext cx="9210650" cy="3041300"/>
          </a:xfrm>
          <a:custGeom>
            <a:rect b="b" l="l" r="r" t="t"/>
            <a:pathLst>
              <a:path extrusionOk="0" h="121652" w="368426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1F5B"/>
          </a:solidFill>
          <a:ln>
            <a:noFill/>
          </a:ln>
        </p:spPr>
      </p:sp>
      <p:grpSp>
        <p:nvGrpSpPr>
          <p:cNvPr id="145" name="Google Shape;145;p16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146" name="Google Shape;146;p16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7" name="Google Shape;147;p16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8" name="Google Shape;148;p16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49" name="Google Shape;149;p16"/>
          <p:cNvGrpSpPr/>
          <p:nvPr/>
        </p:nvGrpSpPr>
        <p:grpSpPr>
          <a:xfrm>
            <a:off x="-42837" y="2005088"/>
            <a:ext cx="9229575" cy="642788"/>
            <a:chOff x="-42837" y="4443488"/>
            <a:chExt cx="9229575" cy="642788"/>
          </a:xfrm>
        </p:grpSpPr>
        <p:sp>
          <p:nvSpPr>
            <p:cNvPr id="150" name="Google Shape;150;p16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5" name="Google Shape;175;p16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6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6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6"/>
          <p:cNvSpPr txBox="1"/>
          <p:nvPr>
            <p:ph type="ctrTitle"/>
          </p:nvPr>
        </p:nvSpPr>
        <p:spPr>
          <a:xfrm>
            <a:off x="841650" y="3258250"/>
            <a:ext cx="7454400" cy="67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179" name="Google Shape;179;p16"/>
          <p:cNvSpPr txBox="1"/>
          <p:nvPr>
            <p:ph idx="1" type="subTitle"/>
          </p:nvPr>
        </p:nvSpPr>
        <p:spPr>
          <a:xfrm>
            <a:off x="2651544" y="4036306"/>
            <a:ext cx="5644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7"/>
          <p:cNvSpPr txBox="1"/>
          <p:nvPr>
            <p:ph type="title"/>
          </p:nvPr>
        </p:nvSpPr>
        <p:spPr>
          <a:xfrm>
            <a:off x="1068925" y="3512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182" name="Google Shape;182;p17"/>
          <p:cNvSpPr txBox="1"/>
          <p:nvPr>
            <p:ph idx="1" type="body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Clr>
                <a:srgbClr val="00A1DF"/>
              </a:buClr>
              <a:buSzPts val="1400"/>
              <a:buFont typeface="Muli"/>
              <a:buChar char="◉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A1DF"/>
              </a:buClr>
              <a:buSzPts val="1400"/>
              <a:buFont typeface="Muli"/>
              <a:buChar char="◉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00A1DF"/>
              </a:buClr>
              <a:buSzPts val="1400"/>
              <a:buFont typeface="Muli"/>
              <a:buChar char="■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00A1DF"/>
              </a:buClr>
              <a:buSzPts val="1400"/>
              <a:buFont typeface="Muli"/>
              <a:buChar char="●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00A1DF"/>
              </a:buClr>
              <a:buSzPts val="1400"/>
              <a:buFont typeface="Muli"/>
              <a:buChar char="○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001F5B"/>
              </a:buClr>
              <a:buSzPts val="1400"/>
              <a:buFont typeface="Muli"/>
              <a:buChar char="■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001F5B"/>
              </a:buClr>
              <a:buSzPts val="1400"/>
              <a:buFont typeface="Muli"/>
              <a:buChar char="●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001F5B"/>
              </a:buClr>
              <a:buSzPts val="1400"/>
              <a:buFont typeface="Muli"/>
              <a:buChar char="○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001F5B"/>
              </a:buClr>
              <a:buSzPts val="1400"/>
              <a:buFont typeface="Muli"/>
              <a:buChar char="■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183" name="Google Shape;183;p17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00A1DF"/>
          </a:solidFill>
          <a:ln>
            <a:noFill/>
          </a:ln>
        </p:spPr>
      </p:sp>
      <p:sp>
        <p:nvSpPr>
          <p:cNvPr id="184" name="Google Shape;184;p17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1F5B"/>
          </a:solidFill>
          <a:ln>
            <a:noFill/>
          </a:ln>
        </p:spPr>
      </p:sp>
      <p:grpSp>
        <p:nvGrpSpPr>
          <p:cNvPr id="185" name="Google Shape;185;p17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86" name="Google Shape;186;p17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1E428A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87" name="Google Shape;187;p17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1E428A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88" name="Google Shape;188;p17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1E428A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89" name="Google Shape;189;p17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190" name="Google Shape;190;p17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7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" name="Google Shape;215;p17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7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1E42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7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"/>
          <p:cNvSpPr txBox="1"/>
          <p:nvPr>
            <p:ph idx="1" type="body"/>
          </p:nvPr>
        </p:nvSpPr>
        <p:spPr>
          <a:xfrm>
            <a:off x="705900" y="1626600"/>
            <a:ext cx="2471700" cy="32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1F5B"/>
              </a:buClr>
              <a:buSzPts val="1400"/>
              <a:buFont typeface="Muli"/>
              <a:buChar char="◉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20" name="Google Shape;220;p18"/>
          <p:cNvSpPr txBox="1"/>
          <p:nvPr>
            <p:ph idx="2" type="body"/>
          </p:nvPr>
        </p:nvSpPr>
        <p:spPr>
          <a:xfrm>
            <a:off x="3304125" y="1626600"/>
            <a:ext cx="2471700" cy="32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21" name="Google Shape;221;p18"/>
          <p:cNvSpPr txBox="1"/>
          <p:nvPr>
            <p:ph idx="3" type="body"/>
          </p:nvPr>
        </p:nvSpPr>
        <p:spPr>
          <a:xfrm>
            <a:off x="5902350" y="1626600"/>
            <a:ext cx="2471700" cy="24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22" name="Google Shape;222;p18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00A1DF"/>
          </a:solidFill>
          <a:ln>
            <a:noFill/>
          </a:ln>
        </p:spPr>
      </p:sp>
      <p:sp>
        <p:nvSpPr>
          <p:cNvPr id="223" name="Google Shape;223;p18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1F5B"/>
          </a:solidFill>
          <a:ln>
            <a:noFill/>
          </a:ln>
        </p:spPr>
      </p:sp>
      <p:sp>
        <p:nvSpPr>
          <p:cNvPr id="224" name="Google Shape;224;p18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1F5B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225" name="Google Shape;225;p18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26" name="Google Shape;226;p18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1E428A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27" name="Google Shape;227;p18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1E428A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28" name="Google Shape;228;p18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1E428A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229" name="Google Shape;229;p18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230" name="Google Shape;230;p18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8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8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8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8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18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8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1E42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8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8"/>
          <p:cNvSpPr txBox="1"/>
          <p:nvPr>
            <p:ph type="title"/>
          </p:nvPr>
        </p:nvSpPr>
        <p:spPr>
          <a:xfrm>
            <a:off x="1068925" y="3512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9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00A1DF"/>
          </a:solidFill>
          <a:ln>
            <a:noFill/>
          </a:ln>
        </p:spPr>
      </p:sp>
      <p:sp>
        <p:nvSpPr>
          <p:cNvPr id="261" name="Google Shape;261;p19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1F5B"/>
          </a:solidFill>
          <a:ln>
            <a:noFill/>
          </a:ln>
        </p:spPr>
      </p:sp>
      <p:grpSp>
        <p:nvGrpSpPr>
          <p:cNvPr id="262" name="Google Shape;262;p19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63" name="Google Shape;263;p19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1E428A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64" name="Google Shape;264;p19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1E428A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65" name="Google Shape;265;p19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1E428A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266" name="Google Shape;266;p19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267" name="Google Shape;267;p19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9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9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9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9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9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9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9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19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9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1E42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9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9"/>
          <p:cNvSpPr txBox="1"/>
          <p:nvPr>
            <p:ph type="title"/>
          </p:nvPr>
        </p:nvSpPr>
        <p:spPr>
          <a:xfrm>
            <a:off x="1068925" y="3512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l graph">
  <p:cSld name="BLANK_2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0"/>
          <p:cNvSpPr/>
          <p:nvPr/>
        </p:nvSpPr>
        <p:spPr>
          <a:xfrm>
            <a:off x="-20075" y="636775"/>
            <a:ext cx="9203950" cy="4550900"/>
          </a:xfrm>
          <a:custGeom>
            <a:rect b="b" l="l" r="r" t="t"/>
            <a:pathLst>
              <a:path extrusionOk="0" h="182036" w="368158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rgbClr val="00A1DF"/>
          </a:solidFill>
          <a:ln>
            <a:noFill/>
          </a:ln>
        </p:spPr>
      </p:sp>
      <p:sp>
        <p:nvSpPr>
          <p:cNvPr id="298" name="Google Shape;298;p20"/>
          <p:cNvSpPr/>
          <p:nvPr/>
        </p:nvSpPr>
        <p:spPr>
          <a:xfrm>
            <a:off x="-33475" y="768100"/>
            <a:ext cx="9210650" cy="4406200"/>
          </a:xfrm>
          <a:custGeom>
            <a:rect b="b" l="l" r="r" t="t"/>
            <a:pathLst>
              <a:path extrusionOk="0" h="176248" w="368426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1F5B"/>
          </a:solidFill>
          <a:ln>
            <a:noFill/>
          </a:ln>
        </p:spPr>
      </p:sp>
      <p:grpSp>
        <p:nvGrpSpPr>
          <p:cNvPr id="299" name="Google Shape;299;p20"/>
          <p:cNvGrpSpPr/>
          <p:nvPr/>
        </p:nvGrpSpPr>
        <p:grpSpPr>
          <a:xfrm>
            <a:off x="-9525" y="652475"/>
            <a:ext cx="9167825" cy="595300"/>
            <a:chOff x="-9525" y="4462475"/>
            <a:chExt cx="9167825" cy="595300"/>
          </a:xfrm>
        </p:grpSpPr>
        <p:sp>
          <p:nvSpPr>
            <p:cNvPr id="300" name="Google Shape;300;p20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1E428A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01" name="Google Shape;301;p20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1E428A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02" name="Google Shape;302;p20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1E428A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303" name="Google Shape;303;p20"/>
          <p:cNvGrpSpPr/>
          <p:nvPr/>
        </p:nvGrpSpPr>
        <p:grpSpPr>
          <a:xfrm>
            <a:off x="-42837" y="633488"/>
            <a:ext cx="9229575" cy="642788"/>
            <a:chOff x="-42837" y="4443488"/>
            <a:chExt cx="9229575" cy="642788"/>
          </a:xfrm>
        </p:grpSpPr>
        <p:sp>
          <p:nvSpPr>
            <p:cNvPr id="304" name="Google Shape;304;p2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20"/>
          <p:cNvSpPr/>
          <p:nvPr/>
        </p:nvSpPr>
        <p:spPr>
          <a:xfrm>
            <a:off x="2990700" y="7762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0"/>
          <p:cNvSpPr/>
          <p:nvPr/>
        </p:nvSpPr>
        <p:spPr>
          <a:xfrm>
            <a:off x="1085700" y="10619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0"/>
          <p:cNvSpPr/>
          <p:nvPr/>
        </p:nvSpPr>
        <p:spPr>
          <a:xfrm>
            <a:off x="4895700" y="7060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0"/>
          <p:cNvSpPr txBox="1"/>
          <p:nvPr>
            <p:ph type="title"/>
          </p:nvPr>
        </p:nvSpPr>
        <p:spPr>
          <a:xfrm>
            <a:off x="1073550" y="25543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letely blank">
  <p:cSld name="BLANK_1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6" name="Google Shape;336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7" name="Google Shape;33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l graph" showMasterSp="0">
  <p:cSld name="All graph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4"/>
          <p:cNvSpPr/>
          <p:nvPr/>
        </p:nvSpPr>
        <p:spPr>
          <a:xfrm>
            <a:off x="-20075" y="636775"/>
            <a:ext cx="9203950" cy="4550900"/>
          </a:xfrm>
          <a:custGeom>
            <a:rect b="b" l="l" r="r" t="t"/>
            <a:pathLst>
              <a:path extrusionOk="0" h="182036" w="368158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rgbClr val="00A1DF"/>
          </a:solidFill>
          <a:ln>
            <a:noFill/>
          </a:ln>
        </p:spPr>
      </p:sp>
      <p:sp>
        <p:nvSpPr>
          <p:cNvPr id="367" name="Google Shape;367;p24"/>
          <p:cNvSpPr/>
          <p:nvPr/>
        </p:nvSpPr>
        <p:spPr>
          <a:xfrm>
            <a:off x="-33475" y="768100"/>
            <a:ext cx="9210650" cy="4406200"/>
          </a:xfrm>
          <a:custGeom>
            <a:rect b="b" l="l" r="r" t="t"/>
            <a:pathLst>
              <a:path extrusionOk="0" h="176248" w="368426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1F5B"/>
          </a:solidFill>
          <a:ln>
            <a:noFill/>
          </a:ln>
        </p:spPr>
      </p:sp>
      <p:grpSp>
        <p:nvGrpSpPr>
          <p:cNvPr id="368" name="Google Shape;368;p24"/>
          <p:cNvGrpSpPr/>
          <p:nvPr/>
        </p:nvGrpSpPr>
        <p:grpSpPr>
          <a:xfrm>
            <a:off x="-9525" y="652475"/>
            <a:ext cx="9167825" cy="595300"/>
            <a:chOff x="-9525" y="4462475"/>
            <a:chExt cx="9167825" cy="595300"/>
          </a:xfrm>
        </p:grpSpPr>
        <p:sp>
          <p:nvSpPr>
            <p:cNvPr id="369" name="Google Shape;369;p24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1E428A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70" name="Google Shape;370;p24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1E428A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71" name="Google Shape;371;p24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1E428A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372" name="Google Shape;372;p24"/>
          <p:cNvGrpSpPr/>
          <p:nvPr/>
        </p:nvGrpSpPr>
        <p:grpSpPr>
          <a:xfrm>
            <a:off x="-42837" y="633488"/>
            <a:ext cx="9229575" cy="642787"/>
            <a:chOff x="-42837" y="4443488"/>
            <a:chExt cx="9229575" cy="642787"/>
          </a:xfrm>
        </p:grpSpPr>
        <p:sp>
          <p:nvSpPr>
            <p:cNvPr id="373" name="Google Shape;373;p24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4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4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4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4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4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4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4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24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24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4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4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4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4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4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4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4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4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4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4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4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8" name="Google Shape;398;p24"/>
          <p:cNvSpPr/>
          <p:nvPr/>
        </p:nvSpPr>
        <p:spPr>
          <a:xfrm>
            <a:off x="2990700" y="7762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24"/>
          <p:cNvSpPr/>
          <p:nvPr/>
        </p:nvSpPr>
        <p:spPr>
          <a:xfrm>
            <a:off x="1085700" y="10619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4"/>
          <p:cNvSpPr/>
          <p:nvPr/>
        </p:nvSpPr>
        <p:spPr>
          <a:xfrm>
            <a:off x="4895700" y="7060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24"/>
          <p:cNvSpPr txBox="1"/>
          <p:nvPr>
            <p:ph type="title"/>
          </p:nvPr>
        </p:nvSpPr>
        <p:spPr>
          <a:xfrm>
            <a:off x="1073550" y="25543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showMasterSp="0" type="tx">
  <p:cSld name="TITLE_AND_BODY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5"/>
          <p:cNvSpPr txBox="1"/>
          <p:nvPr>
            <p:ph type="title"/>
          </p:nvPr>
        </p:nvSpPr>
        <p:spPr>
          <a:xfrm>
            <a:off x="1068925" y="3512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404" name="Google Shape;404;p25"/>
          <p:cNvSpPr txBox="1"/>
          <p:nvPr>
            <p:ph idx="1" type="body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1DF"/>
              </a:buClr>
              <a:buSzPts val="1400"/>
              <a:buFont typeface="Muli"/>
              <a:buChar char="◉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DF"/>
              </a:buClr>
              <a:buSzPts val="1400"/>
              <a:buFont typeface="Muli"/>
              <a:buChar char="◉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DF"/>
              </a:buClr>
              <a:buSzPts val="1400"/>
              <a:buFont typeface="Muli"/>
              <a:buChar char="■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DF"/>
              </a:buClr>
              <a:buSzPts val="1400"/>
              <a:buFont typeface="Muli"/>
              <a:buChar char="●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DF"/>
              </a:buClr>
              <a:buSzPts val="1400"/>
              <a:buFont typeface="Muli"/>
              <a:buChar char="○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5B"/>
              </a:buClr>
              <a:buSzPts val="1400"/>
              <a:buFont typeface="Muli"/>
              <a:buChar char="■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5B"/>
              </a:buClr>
              <a:buSzPts val="1400"/>
              <a:buFont typeface="Muli"/>
              <a:buChar char="●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5B"/>
              </a:buClr>
              <a:buSzPts val="1400"/>
              <a:buFont typeface="Muli"/>
              <a:buChar char="○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5B"/>
              </a:buClr>
              <a:buSzPts val="1400"/>
              <a:buFont typeface="Muli"/>
              <a:buChar char="■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405" name="Google Shape;405;p25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00A1DF"/>
          </a:solidFill>
          <a:ln>
            <a:noFill/>
          </a:ln>
        </p:spPr>
      </p:sp>
      <p:sp>
        <p:nvSpPr>
          <p:cNvPr id="406" name="Google Shape;406;p25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1F5B"/>
          </a:solidFill>
          <a:ln>
            <a:noFill/>
          </a:ln>
        </p:spPr>
      </p:sp>
      <p:grpSp>
        <p:nvGrpSpPr>
          <p:cNvPr id="407" name="Google Shape;407;p25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408" name="Google Shape;408;p25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1E428A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09" name="Google Shape;409;p25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1E428A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10" name="Google Shape;410;p25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1E428A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411" name="Google Shape;411;p25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412" name="Google Shape;412;p2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2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2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2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2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2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2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2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7" name="Google Shape;437;p25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5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1E42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25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 showMasterSp="0">
  <p:cSld name="TITLE_1">
    <p:bg>
      <p:bgPr>
        <a:solidFill>
          <a:schemeClr val="lt1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6"/>
          <p:cNvSpPr/>
          <p:nvPr/>
        </p:nvSpPr>
        <p:spPr>
          <a:xfrm>
            <a:off x="-26775" y="2008375"/>
            <a:ext cx="9210650" cy="3172625"/>
          </a:xfrm>
          <a:custGeom>
            <a:rect b="b" l="l" r="r" t="t"/>
            <a:pathLst>
              <a:path extrusionOk="0" h="126905" w="368426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rgbClr val="00A1DF"/>
          </a:solidFill>
          <a:ln>
            <a:noFill/>
          </a:ln>
        </p:spPr>
      </p:sp>
      <p:sp>
        <p:nvSpPr>
          <p:cNvPr id="442" name="Google Shape;442;p26"/>
          <p:cNvSpPr/>
          <p:nvPr/>
        </p:nvSpPr>
        <p:spPr>
          <a:xfrm>
            <a:off x="-26775" y="2139700"/>
            <a:ext cx="9210650" cy="3041300"/>
          </a:xfrm>
          <a:custGeom>
            <a:rect b="b" l="l" r="r" t="t"/>
            <a:pathLst>
              <a:path extrusionOk="0" h="121652" w="368426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1F5B"/>
          </a:solidFill>
          <a:ln>
            <a:noFill/>
          </a:ln>
        </p:spPr>
      </p:sp>
      <p:grpSp>
        <p:nvGrpSpPr>
          <p:cNvPr id="443" name="Google Shape;443;p26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444" name="Google Shape;444;p26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45" name="Google Shape;445;p26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46" name="Google Shape;446;p26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447" name="Google Shape;447;p26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448" name="Google Shape;448;p26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26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26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26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26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26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26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26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26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26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26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26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26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26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26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26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26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26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26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26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26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26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26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3" name="Google Shape;473;p26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26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26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26"/>
          <p:cNvSpPr txBox="1"/>
          <p:nvPr>
            <p:ph type="ctrTitle"/>
          </p:nvPr>
        </p:nvSpPr>
        <p:spPr>
          <a:xfrm>
            <a:off x="841650" y="3258250"/>
            <a:ext cx="74544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477" name="Google Shape;477;p26"/>
          <p:cNvSpPr txBox="1"/>
          <p:nvPr>
            <p:ph idx="1" type="subTitle"/>
          </p:nvPr>
        </p:nvSpPr>
        <p:spPr>
          <a:xfrm>
            <a:off x="2651544" y="4036306"/>
            <a:ext cx="56445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 showMasterSp="0">
  <p:cSld name="TITLE_AND_TWO_COLUMNS_1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/>
          <p:nvPr>
            <p:ph idx="1" type="body"/>
          </p:nvPr>
        </p:nvSpPr>
        <p:spPr>
          <a:xfrm>
            <a:off x="705900" y="1626600"/>
            <a:ext cx="2471700" cy="3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5B"/>
              </a:buClr>
              <a:buSzPts val="1400"/>
              <a:buFont typeface="Muli"/>
              <a:buChar char="◉"/>
              <a:defRPr sz="1600"/>
            </a:lvl2pPr>
            <a:lvl3pPr indent="-3302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80" name="Google Shape;480;p27"/>
          <p:cNvSpPr txBox="1"/>
          <p:nvPr>
            <p:ph idx="2" type="body"/>
          </p:nvPr>
        </p:nvSpPr>
        <p:spPr>
          <a:xfrm>
            <a:off x="3304125" y="1626600"/>
            <a:ext cx="2471700" cy="3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indent="-3302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81" name="Google Shape;481;p27"/>
          <p:cNvSpPr txBox="1"/>
          <p:nvPr>
            <p:ph idx="3" type="body"/>
          </p:nvPr>
        </p:nvSpPr>
        <p:spPr>
          <a:xfrm>
            <a:off x="5902350" y="1626600"/>
            <a:ext cx="2471700" cy="24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indent="-3302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82" name="Google Shape;482;p27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00A1DF"/>
          </a:solidFill>
          <a:ln>
            <a:noFill/>
          </a:ln>
        </p:spPr>
      </p:sp>
      <p:sp>
        <p:nvSpPr>
          <p:cNvPr id="483" name="Google Shape;483;p27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1F5B"/>
          </a:solidFill>
          <a:ln>
            <a:noFill/>
          </a:ln>
        </p:spPr>
      </p:sp>
      <p:sp>
        <p:nvSpPr>
          <p:cNvPr id="484" name="Google Shape;484;p27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1F5B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485" name="Google Shape;485;p27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486" name="Google Shape;486;p27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1E428A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87" name="Google Shape;487;p27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1E428A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88" name="Google Shape;488;p27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1E428A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489" name="Google Shape;489;p27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490" name="Google Shape;490;p27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27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27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27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27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27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27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27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27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27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27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27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27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27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27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5" name="Google Shape;515;p27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7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1E42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27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27"/>
          <p:cNvSpPr txBox="1"/>
          <p:nvPr>
            <p:ph type="title"/>
          </p:nvPr>
        </p:nvSpPr>
        <p:spPr>
          <a:xfrm>
            <a:off x="1068925" y="3512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letely blank" showMasterSp="0">
  <p:cSld name="BLANK_1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theme" Target="../theme/theme5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4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52" name="Google Shape;52;p13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" name="Google Shape;53;p13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" name="Google Shape;54;p13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" name="Google Shape;55;p13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" name="Google Shape;56;p13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" name="Google Shape;57;p13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" name="Google Shape;58;p13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" name="Google Shape;59;p13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" name="Google Shape;60;p13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" name="Google Shape;61;p13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" name="Google Shape;62;p13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" name="Google Shape;63;p13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64" name="Google Shape;64;p13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65" name="Google Shape;65;p13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66" name="Google Shape;66;p13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67" name="Google Shape;67;p13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68" name="Google Shape;68;p13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69" name="Google Shape;69;p13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70" name="Google Shape;70;p13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71" name="Google Shape;71;p13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72" name="Google Shape;72;p13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73" name="Google Shape;73;p13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74" name="Google Shape;74;p13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sp>
        <p:nvSpPr>
          <p:cNvPr id="75" name="Google Shape;75;p13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i="0" sz="2000" u="none" cap="none" strike="noStrik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i="0" sz="2000" u="none" cap="none" strike="noStrik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i="0" sz="2000" u="none" cap="none" strike="noStrik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i="0" sz="2000" u="none" cap="none" strike="noStrik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i="0" sz="2000" u="none" cap="none" strike="noStrik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i="0" sz="2000" u="none" cap="none" strike="noStrik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i="0" sz="2000" u="none" cap="none" strike="noStrik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i="0" sz="2000" u="none" cap="none" strike="noStrik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i="0" sz="2000" u="none" cap="none" strike="noStrik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1" type="body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000"/>
              <a:buFont typeface="Source Sans Pro"/>
              <a:buChar char="◉"/>
              <a:defRPr b="0" i="0" sz="2000" u="none" cap="none" strike="noStrik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◉"/>
              <a:defRPr b="0" i="0" sz="1800" u="none" cap="none" strike="noStrik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15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117" name="Google Shape;117;p15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" name="Google Shape;118;p15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" name="Google Shape;119;p15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" name="Google Shape;120;p15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" name="Google Shape;121;p15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" name="Google Shape;122;p15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" name="Google Shape;123;p15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" name="Google Shape;124;p15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" name="Google Shape;125;p15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" name="Google Shape;126;p15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" name="Google Shape;127;p15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" name="Google Shape;128;p15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29" name="Google Shape;129;p15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30" name="Google Shape;130;p15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31" name="Google Shape;131;p15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32" name="Google Shape;132;p15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33" name="Google Shape;133;p15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34" name="Google Shape;134;p15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35" name="Google Shape;135;p15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36" name="Google Shape;136;p15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37" name="Google Shape;137;p15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38" name="Google Shape;138;p15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39" name="Google Shape;139;p15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sp>
        <p:nvSpPr>
          <p:cNvPr id="140" name="Google Shape;140;p15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sz="2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sz="2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sz="2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sz="2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sz="2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sz="2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sz="2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sz="2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sz="2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1" name="Google Shape;141;p15"/>
          <p:cNvSpPr txBox="1"/>
          <p:nvPr>
            <p:ph idx="1" type="body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000"/>
              <a:buFont typeface="Source Sans Pro"/>
              <a:buChar char="◉"/>
              <a:defRPr sz="20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◉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●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○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●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○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oogle Shape;339;p23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340" name="Google Shape;340;p23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1" name="Google Shape;341;p23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2" name="Google Shape;342;p23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3" name="Google Shape;343;p23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4" name="Google Shape;344;p23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5" name="Google Shape;345;p23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6" name="Google Shape;346;p23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7" name="Google Shape;347;p23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8" name="Google Shape;348;p23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9" name="Google Shape;349;p23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0" name="Google Shape;350;p23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1" name="Google Shape;351;p23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52" name="Google Shape;352;p23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53" name="Google Shape;353;p23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54" name="Google Shape;354;p23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55" name="Google Shape;355;p23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56" name="Google Shape;356;p23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57" name="Google Shape;357;p23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58" name="Google Shape;358;p23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59" name="Google Shape;359;p23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60" name="Google Shape;360;p23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61" name="Google Shape;361;p23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62" name="Google Shape;362;p23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sp>
        <p:nvSpPr>
          <p:cNvPr id="363" name="Google Shape;363;p23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i="0" sz="2000" u="none" cap="none" strike="noStrik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i="0" sz="2000" u="none" cap="none" strike="noStrik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i="0" sz="2000" u="none" cap="none" strike="noStrik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i="0" sz="2000" u="none" cap="none" strike="noStrik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i="0" sz="2000" u="none" cap="none" strike="noStrik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i="0" sz="2000" u="none" cap="none" strike="noStrik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i="0" sz="2000" u="none" cap="none" strike="noStrik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i="0" sz="2000" u="none" cap="none" strike="noStrik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i="0" sz="2000" u="none" cap="none" strike="noStrik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64" name="Google Shape;364;p23"/>
          <p:cNvSpPr txBox="1"/>
          <p:nvPr>
            <p:ph idx="1" type="body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000"/>
              <a:buFont typeface="Source Sans Pro"/>
              <a:buChar char="◉"/>
              <a:defRPr b="0" i="0" sz="2000" u="none" cap="none" strike="noStrik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◉"/>
              <a:defRPr b="0" i="0" sz="1800" u="none" cap="none" strike="noStrik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gif"/><Relationship Id="rId4" Type="http://schemas.openxmlformats.org/officeDocument/2006/relationships/image" Target="../media/image19.gif"/><Relationship Id="rId5" Type="http://schemas.openxmlformats.org/officeDocument/2006/relationships/image" Target="../media/image1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9"/>
          <p:cNvSpPr txBox="1"/>
          <p:nvPr>
            <p:ph type="ctrTitle"/>
          </p:nvPr>
        </p:nvSpPr>
        <p:spPr>
          <a:xfrm>
            <a:off x="109075" y="2925975"/>
            <a:ext cx="84879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 sz="3000">
                <a:latin typeface="Muli"/>
                <a:ea typeface="Muli"/>
                <a:cs typeface="Muli"/>
                <a:sym typeface="Muli"/>
              </a:rPr>
              <a:t>Hackathon </a:t>
            </a:r>
            <a:r>
              <a:rPr lang="en-GB" sz="3000"/>
              <a:t>#4</a:t>
            </a:r>
            <a:r>
              <a:rPr lang="en-GB" sz="3000">
                <a:latin typeface="Muli"/>
                <a:ea typeface="Muli"/>
                <a:cs typeface="Muli"/>
                <a:sym typeface="Muli"/>
              </a:rPr>
              <a:t> </a:t>
            </a:r>
            <a:endParaRPr sz="30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 sz="3000" u="sng"/>
              <a:t>Text Classification</a:t>
            </a:r>
            <a:endParaRPr sz="3000" u="sng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525" name="Google Shape;5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50" y="80450"/>
            <a:ext cx="1538125" cy="1919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29"/>
          <p:cNvSpPr txBox="1"/>
          <p:nvPr/>
        </p:nvSpPr>
        <p:spPr>
          <a:xfrm>
            <a:off x="3333666" y="3783725"/>
            <a:ext cx="52146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April</a:t>
            </a:r>
            <a:r>
              <a:rPr lang="en-GB"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7th, 2024</a:t>
            </a:r>
            <a:endParaRPr sz="24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8"/>
          <p:cNvSpPr txBox="1"/>
          <p:nvPr>
            <p:ph type="title"/>
          </p:nvPr>
        </p:nvSpPr>
        <p:spPr>
          <a:xfrm>
            <a:off x="1068925" y="3512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New Features</a:t>
            </a:r>
            <a:endParaRPr/>
          </a:p>
        </p:txBody>
      </p:sp>
      <p:sp>
        <p:nvSpPr>
          <p:cNvPr id="603" name="Google Shape;603;p38"/>
          <p:cNvSpPr txBox="1"/>
          <p:nvPr/>
        </p:nvSpPr>
        <p:spPr>
          <a:xfrm>
            <a:off x="676350" y="1216225"/>
            <a:ext cx="7762800" cy="469200"/>
          </a:xfrm>
          <a:prstGeom prst="rect">
            <a:avLst/>
          </a:prstGeom>
          <a:solidFill>
            <a:srgbClr val="1D42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Pop has more romance words (average)</a:t>
            </a:r>
            <a:endParaRPr b="1" sz="1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604" name="Google Shape;604;p38"/>
          <p:cNvPicPr preferRelativeResize="0"/>
          <p:nvPr/>
        </p:nvPicPr>
        <p:blipFill rotWithShape="1">
          <a:blip r:embed="rId3">
            <a:alphaModFix/>
          </a:blip>
          <a:srcRect b="86003" l="749" r="12135" t="1593"/>
          <a:stretch/>
        </p:blipFill>
        <p:spPr>
          <a:xfrm>
            <a:off x="676350" y="1834625"/>
            <a:ext cx="7762800" cy="34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8"/>
          <p:cNvPicPr preferRelativeResize="0"/>
          <p:nvPr/>
        </p:nvPicPr>
        <p:blipFill rotWithShape="1">
          <a:blip r:embed="rId3">
            <a:alphaModFix/>
          </a:blip>
          <a:srcRect b="6994" l="0" r="78313" t="68435"/>
          <a:stretch/>
        </p:blipFill>
        <p:spPr>
          <a:xfrm>
            <a:off x="3542200" y="2528075"/>
            <a:ext cx="2059590" cy="71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9"/>
          <p:cNvSpPr txBox="1"/>
          <p:nvPr>
            <p:ph type="title"/>
          </p:nvPr>
        </p:nvSpPr>
        <p:spPr>
          <a:xfrm>
            <a:off x="1068925" y="3512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New Features</a:t>
            </a:r>
            <a:endParaRPr/>
          </a:p>
        </p:txBody>
      </p:sp>
      <p:pic>
        <p:nvPicPr>
          <p:cNvPr id="611" name="Google Shape;611;p39"/>
          <p:cNvPicPr preferRelativeResize="0"/>
          <p:nvPr/>
        </p:nvPicPr>
        <p:blipFill rotWithShape="1">
          <a:blip r:embed="rId3">
            <a:alphaModFix/>
          </a:blip>
          <a:srcRect b="0" l="0" r="15711" t="0"/>
          <a:stretch/>
        </p:blipFill>
        <p:spPr>
          <a:xfrm>
            <a:off x="1649600" y="2313375"/>
            <a:ext cx="6033549" cy="132740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39"/>
          <p:cNvSpPr txBox="1"/>
          <p:nvPr/>
        </p:nvSpPr>
        <p:spPr>
          <a:xfrm>
            <a:off x="676350" y="1216225"/>
            <a:ext cx="7762800" cy="469200"/>
          </a:xfrm>
          <a:prstGeom prst="rect">
            <a:avLst/>
          </a:prstGeom>
          <a:solidFill>
            <a:srgbClr val="1D42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Pop has a mode Positive sentiment!</a:t>
            </a:r>
            <a:endParaRPr b="1" sz="1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13" name="Google Shape;613;p39"/>
          <p:cNvSpPr txBox="1"/>
          <p:nvPr/>
        </p:nvSpPr>
        <p:spPr>
          <a:xfrm>
            <a:off x="3209700" y="1661750"/>
            <a:ext cx="2724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1D428A"/>
                </a:solidFill>
                <a:latin typeface="Muli"/>
                <a:ea typeface="Muli"/>
                <a:cs typeface="Muli"/>
                <a:sym typeface="Muli"/>
              </a:rPr>
              <a:t>using </a:t>
            </a:r>
            <a:r>
              <a:rPr b="1" lang="en-GB" sz="1600" u="sng">
                <a:solidFill>
                  <a:srgbClr val="1D428A"/>
                </a:solidFill>
                <a:latin typeface="Muli"/>
                <a:ea typeface="Muli"/>
                <a:cs typeface="Muli"/>
                <a:sym typeface="Muli"/>
              </a:rPr>
              <a:t>TextBlob</a:t>
            </a:r>
            <a:endParaRPr b="1" sz="1600" u="sng">
              <a:solidFill>
                <a:srgbClr val="1D428A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0"/>
          <p:cNvSpPr txBox="1"/>
          <p:nvPr>
            <p:ph type="title"/>
          </p:nvPr>
        </p:nvSpPr>
        <p:spPr>
          <a:xfrm>
            <a:off x="1068925" y="3512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Vectorizers</a:t>
            </a:r>
            <a:endParaRPr/>
          </a:p>
        </p:txBody>
      </p:sp>
      <p:sp>
        <p:nvSpPr>
          <p:cNvPr id="619" name="Google Shape;619;p40"/>
          <p:cNvSpPr txBox="1"/>
          <p:nvPr/>
        </p:nvSpPr>
        <p:spPr>
          <a:xfrm>
            <a:off x="676350" y="1216225"/>
            <a:ext cx="7762800" cy="469200"/>
          </a:xfrm>
          <a:prstGeom prst="rect">
            <a:avLst/>
          </a:prstGeom>
          <a:solidFill>
            <a:srgbClr val="1D42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Doc2vec (100 feats)                                                                 TfidfVectorizer</a:t>
            </a:r>
            <a:endParaRPr b="1" sz="1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620" name="Google Shape;6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348" y="1980825"/>
            <a:ext cx="2988000" cy="207285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40"/>
          <p:cNvSpPr txBox="1"/>
          <p:nvPr/>
        </p:nvSpPr>
        <p:spPr>
          <a:xfrm>
            <a:off x="5652625" y="1235700"/>
            <a:ext cx="3318600" cy="26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D428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1D428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1D428A"/>
              </a:buClr>
              <a:buSzPts val="1700"/>
              <a:buFont typeface="Muli"/>
              <a:buChar char="●"/>
            </a:pPr>
            <a:r>
              <a:rPr b="1" lang="en-GB" sz="1700">
                <a:solidFill>
                  <a:srgbClr val="1D428A"/>
                </a:solidFill>
                <a:latin typeface="Muli"/>
                <a:ea typeface="Muli"/>
                <a:cs typeface="Muli"/>
                <a:sym typeface="Muli"/>
              </a:rPr>
              <a:t>ngram_range → 2</a:t>
            </a:r>
            <a:endParaRPr b="1" sz="1700">
              <a:solidFill>
                <a:srgbClr val="1D428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1D428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1D428A"/>
              </a:buClr>
              <a:buSzPts val="1700"/>
              <a:buFont typeface="Muli"/>
              <a:buChar char="●"/>
            </a:pPr>
            <a:r>
              <a:rPr b="1" lang="en-GB" sz="1700">
                <a:solidFill>
                  <a:srgbClr val="1D428A"/>
                </a:solidFill>
                <a:latin typeface="Muli"/>
                <a:ea typeface="Muli"/>
                <a:cs typeface="Muli"/>
                <a:sym typeface="Muli"/>
              </a:rPr>
              <a:t>min_df → 4 </a:t>
            </a:r>
            <a:endParaRPr b="1" sz="1700">
              <a:solidFill>
                <a:srgbClr val="1D428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D428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D428A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1"/>
          <p:cNvSpPr txBox="1"/>
          <p:nvPr>
            <p:ph idx="4294967295"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</a:pPr>
            <a:r>
              <a:rPr lang="en-GB"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2</a:t>
            </a:r>
            <a:r>
              <a:rPr b="1" i="0" lang="en-GB" sz="3600" u="none" cap="none" strike="noStrik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.</a:t>
            </a:r>
            <a:r>
              <a:rPr lang="en-GB"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3</a:t>
            </a:r>
            <a:r>
              <a:rPr b="1" i="0" lang="en-GB" sz="3600" u="none" cap="none" strike="noStrik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GB"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Results and discussion</a:t>
            </a:r>
            <a:endParaRPr b="1" i="0" sz="3600" u="none" cap="none" strike="noStrike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2"/>
          <p:cNvSpPr txBox="1"/>
          <p:nvPr>
            <p:ph type="title"/>
          </p:nvPr>
        </p:nvSpPr>
        <p:spPr>
          <a:xfrm>
            <a:off x="1068925" y="3512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Final Model</a:t>
            </a:r>
            <a:endParaRPr/>
          </a:p>
        </p:txBody>
      </p:sp>
      <p:pic>
        <p:nvPicPr>
          <p:cNvPr id="632" name="Google Shape;6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05873"/>
            <a:ext cx="9144000" cy="1731755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42"/>
          <p:cNvSpPr/>
          <p:nvPr/>
        </p:nvSpPr>
        <p:spPr>
          <a:xfrm>
            <a:off x="3886450" y="3028775"/>
            <a:ext cx="1443000" cy="4089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43"/>
          <p:cNvSpPr txBox="1"/>
          <p:nvPr>
            <p:ph type="title"/>
          </p:nvPr>
        </p:nvSpPr>
        <p:spPr>
          <a:xfrm>
            <a:off x="1068925" y="1988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Best Model Results</a:t>
            </a:r>
            <a:endParaRPr/>
          </a:p>
        </p:txBody>
      </p:sp>
      <p:pic>
        <p:nvPicPr>
          <p:cNvPr id="639" name="Google Shape;63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125" y="884488"/>
            <a:ext cx="5110725" cy="3374525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43"/>
          <p:cNvSpPr/>
          <p:nvPr/>
        </p:nvSpPr>
        <p:spPr>
          <a:xfrm>
            <a:off x="4053850" y="2740900"/>
            <a:ext cx="645600" cy="2940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41" name="Google Shape;641;p43"/>
          <p:cNvSpPr txBox="1"/>
          <p:nvPr/>
        </p:nvSpPr>
        <p:spPr>
          <a:xfrm>
            <a:off x="5937975" y="1235713"/>
            <a:ext cx="2414700" cy="26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 u="sng">
                <a:solidFill>
                  <a:srgbClr val="1D428A"/>
                </a:solidFill>
                <a:latin typeface="Muli"/>
                <a:ea typeface="Muli"/>
                <a:cs typeface="Muli"/>
                <a:sym typeface="Muli"/>
              </a:rPr>
              <a:t>Test </a:t>
            </a:r>
            <a:r>
              <a:rPr b="1" lang="en-GB" sz="1900">
                <a:solidFill>
                  <a:srgbClr val="1D428A"/>
                </a:solidFill>
                <a:latin typeface="Muli"/>
                <a:ea typeface="Muli"/>
                <a:cs typeface="Muli"/>
                <a:sym typeface="Muli"/>
              </a:rPr>
              <a:t>F1 score:</a:t>
            </a:r>
            <a:endParaRPr b="1" sz="1900">
              <a:solidFill>
                <a:srgbClr val="1D428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FF9900"/>
                </a:solidFill>
                <a:latin typeface="Muli"/>
                <a:ea typeface="Muli"/>
                <a:cs typeface="Muli"/>
                <a:sym typeface="Muli"/>
              </a:rPr>
              <a:t>71,3 </a:t>
            </a:r>
            <a:r>
              <a:rPr b="1" lang="en-GB" sz="1700">
                <a:solidFill>
                  <a:srgbClr val="1D428A"/>
                </a:solidFill>
                <a:latin typeface="Muli"/>
                <a:ea typeface="Muli"/>
                <a:cs typeface="Muli"/>
                <a:sym typeface="Muli"/>
              </a:rPr>
              <a:t>%</a:t>
            </a:r>
            <a:endParaRPr b="1" sz="1700">
              <a:solidFill>
                <a:srgbClr val="1D428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1D428A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b="1" sz="1700">
              <a:solidFill>
                <a:srgbClr val="1D428A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42" name="Google Shape;642;p43"/>
          <p:cNvSpPr/>
          <p:nvPr/>
        </p:nvSpPr>
        <p:spPr>
          <a:xfrm>
            <a:off x="659550" y="960700"/>
            <a:ext cx="2631600" cy="2940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4"/>
          <p:cNvSpPr txBox="1"/>
          <p:nvPr>
            <p:ph idx="4294967295"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</a:pPr>
            <a:r>
              <a:rPr lang="en-GB"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3. Future Work</a:t>
            </a:r>
            <a:endParaRPr b="1" i="0" sz="4800" u="none" cap="none" strike="noStrike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5"/>
          <p:cNvSpPr txBox="1"/>
          <p:nvPr>
            <p:ph type="title"/>
          </p:nvPr>
        </p:nvSpPr>
        <p:spPr>
          <a:xfrm>
            <a:off x="1068925" y="1988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Discussion</a:t>
            </a:r>
            <a:endParaRPr/>
          </a:p>
        </p:txBody>
      </p:sp>
      <p:sp>
        <p:nvSpPr>
          <p:cNvPr id="653" name="Google Shape;653;p45"/>
          <p:cNvSpPr/>
          <p:nvPr/>
        </p:nvSpPr>
        <p:spPr>
          <a:xfrm>
            <a:off x="3687075" y="2749650"/>
            <a:ext cx="645600" cy="2940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54" name="Google Shape;654;p45"/>
          <p:cNvSpPr/>
          <p:nvPr/>
        </p:nvSpPr>
        <p:spPr>
          <a:xfrm>
            <a:off x="318975" y="914625"/>
            <a:ext cx="2631600" cy="3747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55" name="Google Shape;65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875" y="935025"/>
            <a:ext cx="5171851" cy="406965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45"/>
          <p:cNvSpPr txBox="1"/>
          <p:nvPr/>
        </p:nvSpPr>
        <p:spPr>
          <a:xfrm>
            <a:off x="5698900" y="1617825"/>
            <a:ext cx="30000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1E428A"/>
                </a:solidFill>
                <a:highlight>
                  <a:schemeClr val="lt1"/>
                </a:highlight>
                <a:latin typeface="Muli"/>
                <a:ea typeface="Muli"/>
                <a:cs typeface="Muli"/>
                <a:sym typeface="Muli"/>
              </a:rPr>
              <a:t>Our model </a:t>
            </a:r>
            <a:r>
              <a:rPr b="1" i="1" lang="en-GB" sz="1700">
                <a:solidFill>
                  <a:srgbClr val="1E428A"/>
                </a:solidFill>
                <a:highlight>
                  <a:schemeClr val="lt1"/>
                </a:highlight>
                <a:latin typeface="Muli"/>
                <a:ea typeface="Muli"/>
                <a:cs typeface="Muli"/>
                <a:sym typeface="Muli"/>
              </a:rPr>
              <a:t>rocks</a:t>
            </a:r>
            <a:r>
              <a:rPr b="1" lang="en-GB" sz="1700">
                <a:solidFill>
                  <a:srgbClr val="1E428A"/>
                </a:solidFill>
                <a:highlight>
                  <a:schemeClr val="lt1"/>
                </a:highlight>
                <a:latin typeface="Muli"/>
                <a:ea typeface="Muli"/>
                <a:cs typeface="Muli"/>
                <a:sym typeface="Muli"/>
              </a:rPr>
              <a:t> at identifying Rock.</a:t>
            </a:r>
            <a:endParaRPr b="1" sz="1700">
              <a:solidFill>
                <a:srgbClr val="1E428A"/>
              </a:solidFill>
              <a:highlight>
                <a:schemeClr val="lt1"/>
              </a:highlight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1E428A"/>
              </a:solidFill>
              <a:highlight>
                <a:schemeClr val="lt1"/>
              </a:highlight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1E428A"/>
                </a:solidFill>
                <a:highlight>
                  <a:schemeClr val="lt1"/>
                </a:highlight>
                <a:latin typeface="Muli"/>
                <a:ea typeface="Muli"/>
                <a:cs typeface="Muli"/>
                <a:sym typeface="Muli"/>
              </a:rPr>
              <a:t>But it's confusing </a:t>
            </a:r>
            <a:r>
              <a:rPr b="1" lang="en-GB" sz="1700">
                <a:solidFill>
                  <a:srgbClr val="FF9900"/>
                </a:solidFill>
                <a:highlight>
                  <a:schemeClr val="lt1"/>
                </a:highlight>
                <a:latin typeface="Muli"/>
                <a:ea typeface="Muli"/>
                <a:cs typeface="Muli"/>
                <a:sym typeface="Muli"/>
              </a:rPr>
              <a:t>Pop </a:t>
            </a:r>
            <a:r>
              <a:rPr b="1" lang="en-GB" sz="1700">
                <a:solidFill>
                  <a:srgbClr val="1E428A"/>
                </a:solidFill>
                <a:highlight>
                  <a:schemeClr val="lt1"/>
                </a:highlight>
                <a:latin typeface="Muli"/>
                <a:ea typeface="Muli"/>
                <a:cs typeface="Muli"/>
                <a:sym typeface="Muli"/>
              </a:rPr>
              <a:t>with</a:t>
            </a:r>
            <a:r>
              <a:rPr b="1" lang="en-GB" sz="1700">
                <a:solidFill>
                  <a:srgbClr val="1E428A"/>
                </a:solidFill>
                <a:highlight>
                  <a:schemeClr val="lt1"/>
                </a:highlight>
                <a:latin typeface="Muli"/>
                <a:ea typeface="Muli"/>
                <a:cs typeface="Muli"/>
                <a:sym typeface="Muli"/>
              </a:rPr>
              <a:t> </a:t>
            </a:r>
            <a:r>
              <a:rPr b="1" lang="en-GB" sz="1700">
                <a:solidFill>
                  <a:srgbClr val="FF9900"/>
                </a:solidFill>
                <a:highlight>
                  <a:schemeClr val="lt1"/>
                </a:highlight>
                <a:latin typeface="Muli"/>
                <a:ea typeface="Muli"/>
                <a:cs typeface="Muli"/>
                <a:sym typeface="Muli"/>
              </a:rPr>
              <a:t>Rock </a:t>
            </a:r>
            <a:r>
              <a:rPr b="1" lang="en-GB" sz="1700">
                <a:solidFill>
                  <a:srgbClr val="1E428A"/>
                </a:solidFill>
                <a:highlight>
                  <a:schemeClr val="lt1"/>
                </a:highlight>
                <a:latin typeface="Muli"/>
                <a:ea typeface="Muli"/>
                <a:cs typeface="Muli"/>
                <a:sym typeface="Muli"/>
              </a:rPr>
              <a:t>quite often.</a:t>
            </a:r>
            <a:r>
              <a:rPr b="1" lang="en-GB" sz="1700">
                <a:solidFill>
                  <a:srgbClr val="1E428A"/>
                </a:solidFill>
                <a:highlight>
                  <a:srgbClr val="212121"/>
                </a:highlight>
                <a:latin typeface="Muli"/>
                <a:ea typeface="Muli"/>
                <a:cs typeface="Muli"/>
                <a:sym typeface="Muli"/>
              </a:rPr>
              <a:t> </a:t>
            </a:r>
            <a:endParaRPr b="1" sz="1900">
              <a:solidFill>
                <a:srgbClr val="1E428A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57" name="Google Shape;657;p45"/>
          <p:cNvSpPr/>
          <p:nvPr/>
        </p:nvSpPr>
        <p:spPr>
          <a:xfrm>
            <a:off x="1913850" y="2339175"/>
            <a:ext cx="2658300" cy="11562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5738" y="1710463"/>
            <a:ext cx="814425" cy="8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0825" y="1759775"/>
            <a:ext cx="715800" cy="7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46"/>
          <p:cNvSpPr txBox="1"/>
          <p:nvPr>
            <p:ph type="title"/>
          </p:nvPr>
        </p:nvSpPr>
        <p:spPr>
          <a:xfrm>
            <a:off x="1068925" y="3512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Future work</a:t>
            </a:r>
            <a:endParaRPr/>
          </a:p>
        </p:txBody>
      </p:sp>
      <p:sp>
        <p:nvSpPr>
          <p:cNvPr id="665" name="Google Shape;665;p46"/>
          <p:cNvSpPr txBox="1"/>
          <p:nvPr/>
        </p:nvSpPr>
        <p:spPr>
          <a:xfrm>
            <a:off x="828575" y="2551775"/>
            <a:ext cx="21540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28324A"/>
                </a:solidFill>
                <a:latin typeface="Muli"/>
                <a:ea typeface="Muli"/>
                <a:cs typeface="Muli"/>
                <a:sym typeface="Muli"/>
              </a:rPr>
              <a:t>Feature Engineering</a:t>
            </a:r>
            <a:endParaRPr b="1" sz="1600">
              <a:solidFill>
                <a:srgbClr val="28324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8324A"/>
                </a:solidFill>
                <a:latin typeface="Muli"/>
                <a:ea typeface="Muli"/>
                <a:cs typeface="Muli"/>
                <a:sym typeface="Muli"/>
              </a:rPr>
              <a:t>(e.g. number of singers in song)</a:t>
            </a:r>
            <a:endParaRPr sz="1300">
              <a:solidFill>
                <a:srgbClr val="28324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8324A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666" name="Google Shape;66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7675" y="1759775"/>
            <a:ext cx="715800" cy="7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46"/>
          <p:cNvSpPr txBox="1"/>
          <p:nvPr/>
        </p:nvSpPr>
        <p:spPr>
          <a:xfrm>
            <a:off x="3639425" y="2551775"/>
            <a:ext cx="19986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28324A"/>
                </a:solidFill>
                <a:latin typeface="Muli"/>
                <a:ea typeface="Muli"/>
                <a:cs typeface="Muli"/>
                <a:sym typeface="Muli"/>
              </a:rPr>
              <a:t>Investigate Pop &amp; Rock confusion</a:t>
            </a:r>
            <a:endParaRPr b="1" sz="1600">
              <a:solidFill>
                <a:srgbClr val="28324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8324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8324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8324A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68" name="Google Shape;668;p46"/>
          <p:cNvSpPr txBox="1"/>
          <p:nvPr/>
        </p:nvSpPr>
        <p:spPr>
          <a:xfrm>
            <a:off x="6173650" y="2551775"/>
            <a:ext cx="19986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28324A"/>
                </a:solidFill>
                <a:latin typeface="Muli"/>
                <a:ea typeface="Muli"/>
                <a:cs typeface="Muli"/>
                <a:sym typeface="Muli"/>
              </a:rPr>
              <a:t>SelectKbest</a:t>
            </a:r>
            <a:r>
              <a:rPr lang="en-GB">
                <a:solidFill>
                  <a:srgbClr val="28324A"/>
                </a:solidFill>
                <a:latin typeface="Muli"/>
                <a:ea typeface="Muli"/>
                <a:cs typeface="Muli"/>
                <a:sym typeface="Muli"/>
              </a:rPr>
              <a:t>(500)</a:t>
            </a:r>
            <a:endParaRPr>
              <a:solidFill>
                <a:srgbClr val="28324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8324A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669" name="Google Shape;669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7350" y="2967100"/>
            <a:ext cx="3099250" cy="197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7"/>
          <p:cNvSpPr txBox="1"/>
          <p:nvPr>
            <p:ph idx="4294967295" type="ctrTitle"/>
          </p:nvPr>
        </p:nvSpPr>
        <p:spPr>
          <a:xfrm>
            <a:off x="685800" y="25717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</a:pPr>
            <a:r>
              <a:rPr lang="en-GB" sz="3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Do you wannabe a </a:t>
            </a:r>
            <a:r>
              <a:rPr lang="en-GB" sz="3800">
                <a:solidFill>
                  <a:srgbClr val="FF9900"/>
                </a:solidFill>
                <a:latin typeface="Muli"/>
                <a:ea typeface="Muli"/>
                <a:cs typeface="Muli"/>
                <a:sym typeface="Muli"/>
              </a:rPr>
              <a:t>pop</a:t>
            </a:r>
            <a:r>
              <a:rPr lang="en-GB" sz="3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song?</a:t>
            </a:r>
            <a:endParaRPr sz="38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</a:pPr>
            <a:r>
              <a:t/>
            </a:r>
            <a:endParaRPr sz="38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</a:pPr>
            <a:r>
              <a:rPr lang="en-GB" sz="3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But you </a:t>
            </a:r>
            <a:r>
              <a:rPr lang="en-GB" sz="3800">
                <a:solidFill>
                  <a:srgbClr val="FF9900"/>
                </a:solidFill>
                <a:latin typeface="Muli"/>
                <a:ea typeface="Muli"/>
                <a:cs typeface="Muli"/>
                <a:sym typeface="Muli"/>
              </a:rPr>
              <a:t>rock</a:t>
            </a:r>
            <a:r>
              <a:rPr lang="en-GB" sz="3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!</a:t>
            </a:r>
            <a:endParaRPr sz="38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675" name="Google Shape;67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75" y="186075"/>
            <a:ext cx="3084700" cy="178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0"/>
          <p:cNvSpPr txBox="1"/>
          <p:nvPr>
            <p:ph idx="4294967295" type="ctrTitle"/>
          </p:nvPr>
        </p:nvSpPr>
        <p:spPr>
          <a:xfrm>
            <a:off x="809450" y="1899617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Spacy Girls</a:t>
            </a:r>
            <a:endParaRPr sz="36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32" name="Google Shape;532;p30"/>
          <p:cNvSpPr txBox="1"/>
          <p:nvPr>
            <p:ph idx="4294967295" type="subTitle"/>
          </p:nvPr>
        </p:nvSpPr>
        <p:spPr>
          <a:xfrm>
            <a:off x="3550075" y="3156975"/>
            <a:ext cx="4938300" cy="13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00A1DF"/>
                </a:solidFill>
                <a:latin typeface="Muli"/>
                <a:ea typeface="Muli"/>
                <a:cs typeface="Muli"/>
                <a:sym typeface="Muli"/>
              </a:rPr>
              <a:t>Carmen Santana</a:t>
            </a:r>
            <a:endParaRPr b="1">
              <a:solidFill>
                <a:srgbClr val="00A1D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00A1DF"/>
                </a:solidFill>
                <a:latin typeface="Muli"/>
                <a:ea typeface="Muli"/>
                <a:cs typeface="Muli"/>
                <a:sym typeface="Muli"/>
              </a:rPr>
              <a:t>Itai Soares</a:t>
            </a:r>
            <a:endParaRPr b="1">
              <a:solidFill>
                <a:srgbClr val="00A1D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00A1DF"/>
                </a:solidFill>
                <a:latin typeface="Muli"/>
                <a:ea typeface="Muli"/>
                <a:cs typeface="Muli"/>
                <a:sym typeface="Muli"/>
              </a:rPr>
              <a:t>Gaspar Pereira </a:t>
            </a:r>
            <a:endParaRPr b="1">
              <a:solidFill>
                <a:srgbClr val="00A1D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00A1DF"/>
                </a:solidFill>
                <a:latin typeface="Muli"/>
                <a:ea typeface="Muli"/>
                <a:cs typeface="Muli"/>
                <a:sym typeface="Muli"/>
              </a:rPr>
              <a:t>Inês Ribeiro</a:t>
            </a:r>
            <a:endParaRPr b="1">
              <a:solidFill>
                <a:srgbClr val="00A1D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533" name="Google Shape;53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50" y="1767675"/>
            <a:ext cx="5251550" cy="304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1"/>
          <p:cNvSpPr txBox="1"/>
          <p:nvPr>
            <p:ph idx="4294967295"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</a:pPr>
            <a:r>
              <a:rPr b="1" i="0" lang="en-GB" sz="4800" u="none" cap="none" strike="noStrik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1. </a:t>
            </a:r>
            <a:r>
              <a:rPr lang="en-GB"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Problem description</a:t>
            </a:r>
            <a:endParaRPr b="1" i="0" sz="4800" u="none" cap="none" strike="noStrike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2"/>
          <p:cNvSpPr txBox="1"/>
          <p:nvPr>
            <p:ph type="title"/>
          </p:nvPr>
        </p:nvSpPr>
        <p:spPr>
          <a:xfrm>
            <a:off x="1068925" y="3512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Problem description</a:t>
            </a:r>
            <a:endParaRPr/>
          </a:p>
        </p:txBody>
      </p:sp>
      <p:sp>
        <p:nvSpPr>
          <p:cNvPr id="544" name="Google Shape;544;p32"/>
          <p:cNvSpPr txBox="1"/>
          <p:nvPr/>
        </p:nvSpPr>
        <p:spPr>
          <a:xfrm>
            <a:off x="676350" y="1292425"/>
            <a:ext cx="7762800" cy="52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Classify song genre based on Lyrics</a:t>
            </a:r>
            <a:endParaRPr b="1" sz="1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545" name="Google Shape;54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350" y="2006950"/>
            <a:ext cx="2498500" cy="187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8125" y="2006950"/>
            <a:ext cx="2430960" cy="187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2"/>
          <p:cNvPicPr preferRelativeResize="0"/>
          <p:nvPr/>
        </p:nvPicPr>
        <p:blipFill rotWithShape="1">
          <a:blip r:embed="rId5">
            <a:alphaModFix/>
          </a:blip>
          <a:srcRect b="0" l="11607" r="13120" t="0"/>
          <a:stretch/>
        </p:blipFill>
        <p:spPr>
          <a:xfrm>
            <a:off x="3342238" y="2006950"/>
            <a:ext cx="2498500" cy="187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3"/>
          <p:cNvSpPr txBox="1"/>
          <p:nvPr>
            <p:ph idx="4294967295"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</a:pPr>
            <a:r>
              <a:rPr lang="en-GB"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2</a:t>
            </a:r>
            <a:r>
              <a:rPr b="1" i="0" lang="en-GB" sz="4800" u="none" cap="none" strike="noStrik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. Workflow</a:t>
            </a:r>
            <a:endParaRPr b="1" i="0" sz="4800" u="none" cap="none" strike="noStrike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53" name="Google Shape;553;p33"/>
          <p:cNvSpPr txBox="1"/>
          <p:nvPr/>
        </p:nvSpPr>
        <p:spPr>
          <a:xfrm>
            <a:off x="531825" y="1276375"/>
            <a:ext cx="334200" cy="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4"/>
          <p:cNvSpPr txBox="1"/>
          <p:nvPr>
            <p:ph idx="4294967295"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</a:pPr>
            <a:r>
              <a:rPr lang="en-GB"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2</a:t>
            </a:r>
            <a:r>
              <a:rPr b="1" i="0" lang="en-GB" sz="3600" u="none" cap="none" strike="noStrik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.1 </a:t>
            </a:r>
            <a:r>
              <a:rPr lang="en-GB"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Exploratory data analysis</a:t>
            </a:r>
            <a:endParaRPr sz="36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</a:pPr>
            <a:r>
              <a:rPr lang="en-GB"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/ Model Development</a:t>
            </a:r>
            <a:endParaRPr sz="36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5"/>
          <p:cNvSpPr txBox="1"/>
          <p:nvPr>
            <p:ph type="title"/>
          </p:nvPr>
        </p:nvSpPr>
        <p:spPr>
          <a:xfrm>
            <a:off x="1068925" y="3512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E</a:t>
            </a:r>
            <a:r>
              <a:rPr lang="en-GB"/>
              <a:t>xploratory Data Analysis</a:t>
            </a:r>
            <a:endParaRPr/>
          </a:p>
        </p:txBody>
      </p:sp>
      <p:sp>
        <p:nvSpPr>
          <p:cNvPr id="564" name="Google Shape;564;p35"/>
          <p:cNvSpPr txBox="1"/>
          <p:nvPr/>
        </p:nvSpPr>
        <p:spPr>
          <a:xfrm>
            <a:off x="1227225" y="1344588"/>
            <a:ext cx="2043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1D428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Slightly</a:t>
            </a:r>
            <a:r>
              <a:rPr b="1" lang="en-GB" sz="1500">
                <a:solidFill>
                  <a:srgbClr val="1D428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1" sz="1500">
              <a:solidFill>
                <a:srgbClr val="1D428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1D428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unbalanced data</a:t>
            </a:r>
            <a:endParaRPr b="1" sz="1500">
              <a:solidFill>
                <a:srgbClr val="1D428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65" name="Google Shape;565;p35"/>
          <p:cNvSpPr txBox="1"/>
          <p:nvPr/>
        </p:nvSpPr>
        <p:spPr>
          <a:xfrm>
            <a:off x="778650" y="1309938"/>
            <a:ext cx="11190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rPr>
              <a:t>1.</a:t>
            </a:r>
            <a:endParaRPr b="1" sz="2800">
              <a:solidFill>
                <a:srgbClr val="1E428A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566" name="Google Shape;56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875" y="2171475"/>
            <a:ext cx="1517490" cy="7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35"/>
          <p:cNvSpPr txBox="1"/>
          <p:nvPr/>
        </p:nvSpPr>
        <p:spPr>
          <a:xfrm>
            <a:off x="3894225" y="1344588"/>
            <a:ext cx="2043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1D428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Hip Hop has more words, on average</a:t>
            </a:r>
            <a:endParaRPr b="1" sz="1500">
              <a:solidFill>
                <a:srgbClr val="1D428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68" name="Google Shape;568;p35"/>
          <p:cNvSpPr txBox="1"/>
          <p:nvPr/>
        </p:nvSpPr>
        <p:spPr>
          <a:xfrm>
            <a:off x="3445650" y="1309938"/>
            <a:ext cx="11190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rPr>
              <a:t>2</a:t>
            </a:r>
            <a:r>
              <a:rPr b="1" lang="en-GB" sz="28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rPr>
              <a:t>.</a:t>
            </a:r>
            <a:endParaRPr b="1" sz="2800">
              <a:solidFill>
                <a:srgbClr val="1E428A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69" name="Google Shape;569;p35"/>
          <p:cNvSpPr/>
          <p:nvPr/>
        </p:nvSpPr>
        <p:spPr>
          <a:xfrm>
            <a:off x="1724375" y="3040550"/>
            <a:ext cx="340500" cy="354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1F5B"/>
          </a:solidFill>
          <a:ln cap="flat" cmpd="sng" w="9525">
            <a:solidFill>
              <a:srgbClr val="001F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70" name="Google Shape;570;p35"/>
          <p:cNvSpPr txBox="1"/>
          <p:nvPr/>
        </p:nvSpPr>
        <p:spPr>
          <a:xfrm>
            <a:off x="394625" y="34522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rPr>
              <a:t>Train-test split with stratify</a:t>
            </a:r>
            <a:endParaRPr sz="1200">
              <a:solidFill>
                <a:srgbClr val="1E428A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571" name="Google Shape;571;p35"/>
          <p:cNvPicPr preferRelativeResize="0"/>
          <p:nvPr/>
        </p:nvPicPr>
        <p:blipFill rotWithShape="1">
          <a:blip r:embed="rId4">
            <a:alphaModFix/>
          </a:blip>
          <a:srcRect b="3651" l="0" r="0" t="0"/>
          <a:stretch/>
        </p:blipFill>
        <p:spPr>
          <a:xfrm>
            <a:off x="3765325" y="2171475"/>
            <a:ext cx="1771650" cy="7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35"/>
          <p:cNvSpPr/>
          <p:nvPr/>
        </p:nvSpPr>
        <p:spPr>
          <a:xfrm>
            <a:off x="4391375" y="3040550"/>
            <a:ext cx="340500" cy="354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1F5B"/>
          </a:solidFill>
          <a:ln cap="flat" cmpd="sng" w="9525">
            <a:solidFill>
              <a:srgbClr val="001F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73" name="Google Shape;573;p35"/>
          <p:cNvSpPr txBox="1"/>
          <p:nvPr/>
        </p:nvSpPr>
        <p:spPr>
          <a:xfrm>
            <a:off x="3061625" y="34522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rPr>
              <a:t>Feature added to model</a:t>
            </a:r>
            <a:endParaRPr sz="1200">
              <a:solidFill>
                <a:srgbClr val="1E428A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74" name="Google Shape;574;p35"/>
          <p:cNvSpPr txBox="1"/>
          <p:nvPr/>
        </p:nvSpPr>
        <p:spPr>
          <a:xfrm>
            <a:off x="6442350" y="2066700"/>
            <a:ext cx="2264100" cy="10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1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Genre</a:t>
            </a:r>
            <a:endParaRPr b="1" sz="11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1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Hip Hop</a:t>
            </a:r>
            <a:r>
              <a:rPr b="1" lang="en-GB" sz="11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24.670038</a:t>
            </a:r>
            <a:endParaRPr b="1" sz="11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1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Pop    		13.236069</a:t>
            </a:r>
            <a:endParaRPr b="1" sz="11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Rock   		10.541357</a:t>
            </a:r>
            <a:endParaRPr b="1" sz="11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75" name="Google Shape;575;p35"/>
          <p:cNvSpPr txBox="1"/>
          <p:nvPr/>
        </p:nvSpPr>
        <p:spPr>
          <a:xfrm>
            <a:off x="6485025" y="1344588"/>
            <a:ext cx="2043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1D428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Hip Hop uses more </a:t>
            </a:r>
            <a:r>
              <a:rPr b="1" lang="en-GB" sz="1500">
                <a:solidFill>
                  <a:srgbClr val="1D428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Adjectives</a:t>
            </a:r>
            <a:r>
              <a:rPr b="1" lang="en-GB" sz="1500">
                <a:solidFill>
                  <a:srgbClr val="1D428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1" sz="1500">
              <a:solidFill>
                <a:srgbClr val="1D428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76" name="Google Shape;576;p35"/>
          <p:cNvSpPr txBox="1"/>
          <p:nvPr/>
        </p:nvSpPr>
        <p:spPr>
          <a:xfrm>
            <a:off x="6036450" y="1309938"/>
            <a:ext cx="11190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rPr>
              <a:t>3</a:t>
            </a:r>
            <a:r>
              <a:rPr b="1" lang="en-GB" sz="28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rPr>
              <a:t>.</a:t>
            </a:r>
            <a:endParaRPr b="1" sz="2800">
              <a:solidFill>
                <a:srgbClr val="1E428A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77" name="Google Shape;577;p35"/>
          <p:cNvSpPr/>
          <p:nvPr/>
        </p:nvSpPr>
        <p:spPr>
          <a:xfrm>
            <a:off x="6982175" y="3040550"/>
            <a:ext cx="340500" cy="354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1F5B"/>
          </a:solidFill>
          <a:ln cap="flat" cmpd="sng" w="9525">
            <a:solidFill>
              <a:srgbClr val="001F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78" name="Google Shape;578;p35"/>
          <p:cNvSpPr txBox="1"/>
          <p:nvPr/>
        </p:nvSpPr>
        <p:spPr>
          <a:xfrm>
            <a:off x="5652425" y="34522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rPr>
              <a:t>Feature added to model</a:t>
            </a:r>
            <a:endParaRPr sz="1200">
              <a:solidFill>
                <a:srgbClr val="1E428A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79" name="Google Shape;579;p35"/>
          <p:cNvSpPr txBox="1"/>
          <p:nvPr/>
        </p:nvSpPr>
        <p:spPr>
          <a:xfrm>
            <a:off x="5728650" y="3970200"/>
            <a:ext cx="33186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1D428A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36"/>
          <p:cNvSpPr txBox="1"/>
          <p:nvPr>
            <p:ph type="title"/>
          </p:nvPr>
        </p:nvSpPr>
        <p:spPr>
          <a:xfrm>
            <a:off x="1068925" y="3512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Features</a:t>
            </a:r>
            <a:endParaRPr/>
          </a:p>
        </p:txBody>
      </p:sp>
      <p:sp>
        <p:nvSpPr>
          <p:cNvPr id="585" name="Google Shape;585;p36"/>
          <p:cNvSpPr txBox="1"/>
          <p:nvPr/>
        </p:nvSpPr>
        <p:spPr>
          <a:xfrm>
            <a:off x="676350" y="1216225"/>
            <a:ext cx="7762800" cy="469200"/>
          </a:xfrm>
          <a:prstGeom prst="rect">
            <a:avLst/>
          </a:prstGeom>
          <a:solidFill>
            <a:srgbClr val="1D42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Hip Hop has more swear words (average) </a:t>
            </a:r>
            <a:endParaRPr b="1" sz="1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586" name="Google Shape;586;p36"/>
          <p:cNvPicPr preferRelativeResize="0"/>
          <p:nvPr/>
        </p:nvPicPr>
        <p:blipFill rotWithShape="1">
          <a:blip r:embed="rId3">
            <a:alphaModFix/>
          </a:blip>
          <a:srcRect b="65899" l="707" r="2383" t="2254"/>
          <a:stretch/>
        </p:blipFill>
        <p:spPr>
          <a:xfrm>
            <a:off x="676350" y="1883100"/>
            <a:ext cx="7762800" cy="857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6"/>
          <p:cNvPicPr preferRelativeResize="0"/>
          <p:nvPr/>
        </p:nvPicPr>
        <p:blipFill rotWithShape="1">
          <a:blip r:embed="rId3">
            <a:alphaModFix/>
          </a:blip>
          <a:srcRect b="0" l="0" r="81228" t="77936"/>
          <a:stretch/>
        </p:blipFill>
        <p:spPr>
          <a:xfrm>
            <a:off x="3518725" y="2987575"/>
            <a:ext cx="1969226" cy="77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37"/>
          <p:cNvSpPr txBox="1"/>
          <p:nvPr/>
        </p:nvSpPr>
        <p:spPr>
          <a:xfrm>
            <a:off x="5143500" y="1165850"/>
            <a:ext cx="3318600" cy="26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1D428A"/>
                </a:solidFill>
                <a:latin typeface="Muli"/>
                <a:ea typeface="Muli"/>
                <a:cs typeface="Muli"/>
                <a:sym typeface="Muli"/>
              </a:rPr>
              <a:t>Preprocessing:</a:t>
            </a:r>
            <a:endParaRPr b="1" sz="1700">
              <a:solidFill>
                <a:srgbClr val="1D428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D428A"/>
              </a:buClr>
              <a:buSzPts val="1300"/>
              <a:buFont typeface="Muli"/>
              <a:buChar char="-"/>
            </a:pPr>
            <a:r>
              <a:rPr b="1" lang="en-GB" sz="1300">
                <a:solidFill>
                  <a:srgbClr val="1D428A"/>
                </a:solidFill>
                <a:latin typeface="Muli"/>
                <a:ea typeface="Muli"/>
                <a:cs typeface="Muli"/>
                <a:sym typeface="Muli"/>
              </a:rPr>
              <a:t>Punct / stopword removal</a:t>
            </a:r>
            <a:endParaRPr b="1" sz="1300">
              <a:solidFill>
                <a:srgbClr val="1D428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D428A"/>
              </a:buClr>
              <a:buSzPts val="1300"/>
              <a:buFont typeface="Muli"/>
              <a:buChar char="-"/>
            </a:pPr>
            <a:r>
              <a:rPr b="1" lang="en-GB" sz="1300">
                <a:solidFill>
                  <a:srgbClr val="1D428A"/>
                </a:solidFill>
                <a:latin typeface="Muli"/>
                <a:ea typeface="Muli"/>
                <a:cs typeface="Muli"/>
                <a:sym typeface="Muli"/>
              </a:rPr>
              <a:t>Vectorizer: Tfidf</a:t>
            </a:r>
            <a:endParaRPr b="1" sz="1300">
              <a:solidFill>
                <a:srgbClr val="1D428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D428A"/>
              </a:buClr>
              <a:buSzPts val="1300"/>
              <a:buFont typeface="Muli"/>
              <a:buChar char="-"/>
            </a:pPr>
            <a:r>
              <a:rPr b="1" lang="en-GB" sz="1300">
                <a:solidFill>
                  <a:srgbClr val="1D428A"/>
                </a:solidFill>
                <a:latin typeface="Muli"/>
                <a:ea typeface="Muli"/>
                <a:cs typeface="Muli"/>
                <a:sym typeface="Muli"/>
              </a:rPr>
              <a:t>Features eng + </a:t>
            </a:r>
            <a:r>
              <a:rPr b="1" lang="en-GB" sz="1300">
                <a:solidFill>
                  <a:srgbClr val="1D428A"/>
                </a:solidFill>
                <a:latin typeface="Muli"/>
                <a:ea typeface="Muli"/>
                <a:cs typeface="Muli"/>
                <a:sym typeface="Muli"/>
              </a:rPr>
              <a:t>StdScaler</a:t>
            </a:r>
            <a:endParaRPr b="1" sz="1300">
              <a:solidFill>
                <a:srgbClr val="1D428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1D428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1D428A"/>
                </a:solidFill>
                <a:latin typeface="Muli"/>
                <a:ea typeface="Muli"/>
                <a:cs typeface="Muli"/>
                <a:sym typeface="Muli"/>
              </a:rPr>
              <a:t>Random Forest Classifier</a:t>
            </a:r>
            <a:endParaRPr b="1" sz="1700">
              <a:solidFill>
                <a:srgbClr val="1D428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1D428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1D428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1D428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2000">
                <a:solidFill>
                  <a:srgbClr val="FF9900"/>
                </a:solidFill>
                <a:latin typeface="Muli"/>
                <a:ea typeface="Muli"/>
                <a:cs typeface="Muli"/>
                <a:sym typeface="Muli"/>
              </a:rPr>
              <a:t>Pop songs</a:t>
            </a:r>
            <a:r>
              <a:rPr b="1" lang="en-GB" sz="2000">
                <a:solidFill>
                  <a:srgbClr val="1D428A"/>
                </a:solidFill>
                <a:latin typeface="Muli"/>
                <a:ea typeface="Muli"/>
                <a:cs typeface="Muli"/>
                <a:sym typeface="Muli"/>
              </a:rPr>
              <a:t>:</a:t>
            </a:r>
            <a:endParaRPr b="1" sz="2000">
              <a:solidFill>
                <a:srgbClr val="1D428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 u="sng">
                <a:solidFill>
                  <a:srgbClr val="1D428A"/>
                </a:solidFill>
                <a:latin typeface="Muli"/>
                <a:ea typeface="Muli"/>
                <a:cs typeface="Muli"/>
                <a:sym typeface="Muli"/>
              </a:rPr>
              <a:t>lowest f1-score</a:t>
            </a:r>
            <a:endParaRPr b="1" sz="2000" u="sng">
              <a:solidFill>
                <a:srgbClr val="1D428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1D428A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93" name="Google Shape;593;p37"/>
          <p:cNvSpPr txBox="1"/>
          <p:nvPr>
            <p:ph type="title"/>
          </p:nvPr>
        </p:nvSpPr>
        <p:spPr>
          <a:xfrm>
            <a:off x="1068925" y="3512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Baseline Model</a:t>
            </a:r>
            <a:endParaRPr/>
          </a:p>
        </p:txBody>
      </p:sp>
      <p:pic>
        <p:nvPicPr>
          <p:cNvPr id="594" name="Google Shape;59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125" y="1257300"/>
            <a:ext cx="3990975" cy="26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37"/>
          <p:cNvSpPr txBox="1"/>
          <p:nvPr/>
        </p:nvSpPr>
        <p:spPr>
          <a:xfrm>
            <a:off x="-2237700" y="2257375"/>
            <a:ext cx="1536600" cy="12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Nb_words</a:t>
            </a:r>
            <a:endParaRPr sz="10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Doc_lenght</a:t>
            </a:r>
            <a:endParaRPr sz="10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Swear_words_count</a:t>
            </a:r>
            <a:endParaRPr sz="10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Adj_count</a:t>
            </a:r>
            <a:endParaRPr sz="10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Avg_sentence_length</a:t>
            </a:r>
            <a:endParaRPr sz="10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unique_word_count</a:t>
            </a:r>
            <a:endParaRPr sz="10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96" name="Google Shape;596;p37"/>
          <p:cNvSpPr/>
          <p:nvPr/>
        </p:nvSpPr>
        <p:spPr>
          <a:xfrm>
            <a:off x="3554175" y="2523725"/>
            <a:ext cx="532500" cy="1746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97" name="Google Shape;597;p37"/>
          <p:cNvSpPr/>
          <p:nvPr/>
        </p:nvSpPr>
        <p:spPr>
          <a:xfrm>
            <a:off x="1606625" y="1314275"/>
            <a:ext cx="1423800" cy="254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Quinc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Quinc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Quinc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